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28"/>
  </p:notesMasterIdLst>
  <p:sldIdLst>
    <p:sldId id="256" r:id="rId5"/>
    <p:sldId id="257" r:id="rId6"/>
    <p:sldId id="258" r:id="rId7"/>
    <p:sldId id="277" r:id="rId8"/>
    <p:sldId id="282" r:id="rId9"/>
    <p:sldId id="268" r:id="rId10"/>
    <p:sldId id="259" r:id="rId11"/>
    <p:sldId id="260" r:id="rId12"/>
    <p:sldId id="261" r:id="rId13"/>
    <p:sldId id="262" r:id="rId14"/>
    <p:sldId id="263" r:id="rId15"/>
    <p:sldId id="266" r:id="rId16"/>
    <p:sldId id="283" r:id="rId17"/>
    <p:sldId id="270" r:id="rId18"/>
    <p:sldId id="267" r:id="rId19"/>
    <p:sldId id="269" r:id="rId20"/>
    <p:sldId id="271" r:id="rId21"/>
    <p:sldId id="274" r:id="rId22"/>
    <p:sldId id="278" r:id="rId23"/>
    <p:sldId id="280" r:id="rId24"/>
    <p:sldId id="279" r:id="rId25"/>
    <p:sldId id="281" r:id="rId26"/>
    <p:sldId id="27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F507F85-D2F9-41B2-BEAD-67886FC1C2D9}">
          <p14:sldIdLst>
            <p14:sldId id="256"/>
            <p14:sldId id="257"/>
            <p14:sldId id="258"/>
          </p14:sldIdLst>
        </p14:section>
        <p14:section name="What is proof" id="{5FCB4B00-4C73-4D56-9D92-E6237068C533}">
          <p14:sldIdLst>
            <p14:sldId id="277"/>
            <p14:sldId id="282"/>
            <p14:sldId id="268"/>
            <p14:sldId id="259"/>
            <p14:sldId id="260"/>
            <p14:sldId id="261"/>
            <p14:sldId id="262"/>
            <p14:sldId id="263"/>
            <p14:sldId id="266"/>
            <p14:sldId id="283"/>
          </p14:sldIdLst>
        </p14:section>
        <p14:section name="Options available" id="{DA4A798C-7386-4137-9D79-E5D550D9F8D3}">
          <p14:sldIdLst>
            <p14:sldId id="270"/>
            <p14:sldId id="267"/>
            <p14:sldId id="269"/>
            <p14:sldId id="271"/>
          </p14:sldIdLst>
        </p14:section>
        <p14:section name="Large Water Users" id="{F7DC4AA1-8A67-4BF4-984E-8AB052A21C30}">
          <p14:sldIdLst>
            <p14:sldId id="274"/>
            <p14:sldId id="278"/>
            <p14:sldId id="280"/>
            <p14:sldId id="279"/>
            <p14:sldId id="281"/>
          </p14:sldIdLst>
        </p14:section>
        <p14:section name="Summary" id="{BCC20D64-27C6-4F0B-8353-CF15DE51D759}">
          <p14:sldIdLst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CAA1A-17CD-4DE4-BF86-8672770A1729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F6C35D-3F1A-4B38-BDC3-C3ED31CE0C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2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6C35D-3F1A-4B38-BDC3-C3ED31CE0C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6C35D-3F1A-4B38-BDC3-C3ED31CE0C9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9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1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1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7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49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3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9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6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96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99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4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0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9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49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4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8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80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13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6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99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13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22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79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35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6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2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47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8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03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7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75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9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78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81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7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8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4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43C0-A832-4C58-BCC1-47A621FC17CC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1E85-C7F9-493D-8309-B66911D6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8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5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43C0-A832-4C58-BCC1-47A621FC17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1E85-C7F9-493D-8309-B66911D6D1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lo\AppData\Local\Microsoft\Windows\Temporary Internet Files\Content.IE5\8Y72KS1Y\MP900406530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0" y="304800"/>
            <a:ext cx="834716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807" y="1295400"/>
            <a:ext cx="8576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Division of Water Rights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4321" y="6019800"/>
            <a:ext cx="4355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Water</a:t>
            </a:r>
            <a:r>
              <a:rPr lang="en-US" sz="3600" b="1" dirty="0" smtClean="0"/>
              <a:t>Rights.</a:t>
            </a:r>
            <a:r>
              <a:rPr lang="en-US" sz="3600" dirty="0" smtClean="0"/>
              <a:t>utah</a:t>
            </a:r>
            <a:r>
              <a:rPr lang="en-US" sz="3600" b="1" dirty="0" smtClean="0"/>
              <a:t>.</a:t>
            </a:r>
            <a:r>
              <a:rPr lang="en-US" sz="3600" dirty="0" smtClean="0"/>
              <a:t>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304799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5428" y="2590800"/>
            <a:ext cx="727314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smtClean="0"/>
              <a:t>Form No.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Affidavit of Beneficial Use of Water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Applicant prepare it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Applicable ONLY to “Small</a:t>
            </a:r>
            <a:br>
              <a:rPr lang="en-US" sz="2800" b="1" dirty="0" smtClean="0"/>
            </a:br>
            <a:r>
              <a:rPr lang="en-US" sz="2800" b="1" dirty="0" smtClean="0"/>
              <a:t>Amount of Water” applications</a:t>
            </a:r>
          </a:p>
          <a:p>
            <a:pPr>
              <a:lnSpc>
                <a:spcPct val="150000"/>
              </a:lnSpc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82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304800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6949" y="2743200"/>
            <a:ext cx="6930102" cy="345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Small Amount of Water</a:t>
            </a:r>
            <a:br>
              <a:rPr lang="en-US" sz="2800" b="1" dirty="0" smtClean="0"/>
            </a:br>
            <a:r>
              <a:rPr lang="en-US" sz="2800" b="1" dirty="0" smtClean="0"/>
              <a:t>Application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Irrigation of ¼ acre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Domestic of 1 family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Stock watering of 10 Equivalent</a:t>
            </a:r>
            <a:br>
              <a:rPr lang="en-US" sz="2800" b="1" dirty="0" smtClean="0"/>
            </a:br>
            <a:r>
              <a:rPr lang="en-US" sz="2800" b="1" dirty="0" smtClean="0"/>
              <a:t>livestock units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41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304800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002" y="2819400"/>
            <a:ext cx="84759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Proof of beneficial use means ACTUAL use; use as it exists when a proof is prepared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  <a:p>
            <a:pPr algn="ctr">
              <a:lnSpc>
                <a:spcPct val="150000"/>
              </a:lnSpc>
            </a:pPr>
            <a:r>
              <a:rPr lang="en-US" sz="2800" b="1" dirty="0" smtClean="0"/>
              <a:t>It doesn’t mean future use</a:t>
            </a:r>
          </a:p>
        </p:txBody>
      </p:sp>
    </p:spTree>
    <p:extLst>
      <p:ext uri="{BB962C8B-B14F-4D97-AF65-F5344CB8AC3E}">
        <p14:creationId xmlns:p14="http://schemas.microsoft.com/office/powerpoint/2010/main" val="32786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</a:t>
            </a:r>
            <a:br>
              <a:rPr lang="en-US" sz="3200" dirty="0" smtClean="0"/>
            </a:br>
            <a:r>
              <a:rPr lang="en-US" sz="3200" dirty="0" smtClean="0"/>
              <a:t>Water Right Number 22-2222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ln w="28575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400" u="sng" dirty="0" smtClean="0"/>
              <a:t>Application = Proposal</a:t>
            </a:r>
            <a:endParaRPr lang="en-US" sz="2000" u="sng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r>
              <a:rPr lang="en-US" sz="2600" dirty="0" smtClean="0"/>
              <a:t>Quantity of Water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Point of Diversion</a:t>
            </a:r>
            <a:endParaRPr lang="en-US" sz="1900" dirty="0" smtClean="0"/>
          </a:p>
          <a:p>
            <a:pPr lvl="1"/>
            <a:r>
              <a:rPr lang="en-US" sz="1900" dirty="0" smtClean="0"/>
              <a:t>Water source (well, spring, river, etc)</a:t>
            </a:r>
          </a:p>
          <a:p>
            <a:pPr lvl="1"/>
            <a:r>
              <a:rPr lang="en-US" sz="1900" dirty="0" smtClean="0"/>
              <a:t>Location</a:t>
            </a:r>
          </a:p>
          <a:p>
            <a:pPr lvl="1"/>
            <a:r>
              <a:rPr lang="en-US" sz="1900" dirty="0" smtClean="0"/>
              <a:t>Diverting </a:t>
            </a:r>
            <a:r>
              <a:rPr lang="en-US" sz="1900" dirty="0" smtClean="0"/>
              <a:t>works</a:t>
            </a:r>
          </a:p>
          <a:p>
            <a:pPr lvl="1"/>
            <a:r>
              <a:rPr lang="en-US" sz="1900" dirty="0" smtClean="0"/>
              <a:t>Flow</a:t>
            </a:r>
            <a:endParaRPr lang="en-US" sz="19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Nature of Use</a:t>
            </a:r>
          </a:p>
          <a:p>
            <a:pPr lvl="1"/>
            <a:r>
              <a:rPr lang="en-US" sz="1900" dirty="0" smtClean="0"/>
              <a:t>Irrigation 5.0 acres</a:t>
            </a:r>
          </a:p>
          <a:p>
            <a:pPr lvl="1"/>
            <a:r>
              <a:rPr lang="en-US" sz="1900" dirty="0" smtClean="0"/>
              <a:t>Domestic 1 family</a:t>
            </a:r>
          </a:p>
          <a:p>
            <a:pPr lvl="1"/>
            <a:r>
              <a:rPr lang="en-US" sz="1900" dirty="0" smtClean="0"/>
              <a:t>Stock watering 20 ELU</a:t>
            </a:r>
          </a:p>
          <a:p>
            <a:endParaRPr lang="en-US" sz="2600" dirty="0" smtClean="0"/>
          </a:p>
          <a:p>
            <a:r>
              <a:rPr lang="en-US" sz="2600" dirty="0" smtClean="0"/>
              <a:t>Place of Use</a:t>
            </a:r>
          </a:p>
          <a:p>
            <a:pPr lvl="1"/>
            <a:r>
              <a:rPr lang="en-US" sz="1900" dirty="0" smtClean="0"/>
              <a:t>NE¼SE¼ of Section 10,</a:t>
            </a:r>
            <a:br>
              <a:rPr lang="en-US" sz="1900" dirty="0" smtClean="0"/>
            </a:br>
            <a:r>
              <a:rPr lang="en-US" sz="1900" dirty="0" smtClean="0"/>
              <a:t>T 10N, R 10W, SLB&amp;M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915" y="6400800"/>
            <a:ext cx="410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ELU = Equivalent Livestock Units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304800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2747" y="3901736"/>
            <a:ext cx="6718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What options does the applicant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have when proof is due?</a:t>
            </a:r>
          </a:p>
        </p:txBody>
      </p:sp>
    </p:spTree>
    <p:extLst>
      <p:ext uri="{BB962C8B-B14F-4D97-AF65-F5344CB8AC3E}">
        <p14:creationId xmlns:p14="http://schemas.microsoft.com/office/powerpoint/2010/main" val="11646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</a:t>
            </a:r>
            <a:br>
              <a:rPr lang="en-US" sz="3200" dirty="0" smtClean="0"/>
            </a:br>
            <a:r>
              <a:rPr lang="en-US" sz="3200" dirty="0" smtClean="0"/>
              <a:t>Water Right Number 22-2222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ln w="28575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400" u="sng" dirty="0" smtClean="0"/>
              <a:t>Application = Proposal</a:t>
            </a:r>
            <a:endParaRPr lang="en-US" sz="2000" u="sng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r>
              <a:rPr lang="en-US" sz="2600" dirty="0" smtClean="0"/>
              <a:t>Quantity of Water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Point of Diversion</a:t>
            </a:r>
            <a:endParaRPr lang="en-US" sz="1900" dirty="0" smtClean="0"/>
          </a:p>
          <a:p>
            <a:pPr lvl="1"/>
            <a:r>
              <a:rPr lang="en-US" sz="1900" dirty="0" smtClean="0"/>
              <a:t>Water source (well, spring, river, etc)</a:t>
            </a:r>
          </a:p>
          <a:p>
            <a:pPr lvl="1"/>
            <a:r>
              <a:rPr lang="en-US" sz="1900" dirty="0" smtClean="0"/>
              <a:t>Location</a:t>
            </a:r>
          </a:p>
          <a:p>
            <a:pPr lvl="1"/>
            <a:r>
              <a:rPr lang="en-US" sz="1900" dirty="0" smtClean="0"/>
              <a:t>Diverting </a:t>
            </a:r>
            <a:r>
              <a:rPr lang="en-US" sz="1900" dirty="0" smtClean="0"/>
              <a:t>works</a:t>
            </a:r>
          </a:p>
          <a:p>
            <a:pPr lvl="1"/>
            <a:r>
              <a:rPr lang="en-US" sz="1900" dirty="0" smtClean="0"/>
              <a:t>Flow</a:t>
            </a:r>
            <a:endParaRPr lang="en-US" sz="19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Nature of Use</a:t>
            </a:r>
          </a:p>
          <a:p>
            <a:pPr lvl="1"/>
            <a:r>
              <a:rPr lang="en-US" sz="1900" dirty="0" smtClean="0"/>
              <a:t>Irrigation 5.0 acres</a:t>
            </a:r>
          </a:p>
          <a:p>
            <a:pPr lvl="1"/>
            <a:r>
              <a:rPr lang="en-US" sz="1900" dirty="0" smtClean="0"/>
              <a:t>Domestic 1 family</a:t>
            </a:r>
          </a:p>
          <a:p>
            <a:pPr lvl="1"/>
            <a:r>
              <a:rPr lang="en-US" sz="1900" dirty="0" smtClean="0"/>
              <a:t>Stock watering 20 ELU</a:t>
            </a:r>
          </a:p>
          <a:p>
            <a:endParaRPr lang="en-US" sz="2600" dirty="0" smtClean="0"/>
          </a:p>
          <a:p>
            <a:r>
              <a:rPr lang="en-US" sz="2600" dirty="0" smtClean="0"/>
              <a:t>Place of Use</a:t>
            </a:r>
          </a:p>
          <a:p>
            <a:pPr lvl="1"/>
            <a:r>
              <a:rPr lang="en-US" sz="1900" dirty="0" smtClean="0"/>
              <a:t>NE¼SE¼ of Section 10,</a:t>
            </a:r>
            <a:br>
              <a:rPr lang="en-US" sz="1900" dirty="0" smtClean="0"/>
            </a:br>
            <a:r>
              <a:rPr lang="en-US" sz="1900" dirty="0" smtClean="0"/>
              <a:t>T 10N, R 10W, SLB&amp;M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915" y="6400800"/>
            <a:ext cx="410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ELU = Equivalent Livestock Units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79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</a:t>
            </a:r>
            <a:br>
              <a:rPr lang="en-US" sz="3200" dirty="0" smtClean="0"/>
            </a:br>
            <a:r>
              <a:rPr lang="en-US" sz="3200" dirty="0" smtClean="0"/>
              <a:t>Water Right Number 22-2222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u="sng" dirty="0" smtClean="0"/>
              <a:t>Application</a:t>
            </a:r>
            <a:endParaRPr lang="en-US" sz="2000" u="sng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Quantity of Water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Point </a:t>
            </a:r>
            <a:r>
              <a:rPr lang="en-US" sz="2000" dirty="0">
                <a:solidFill>
                  <a:prstClr val="black"/>
                </a:solidFill>
              </a:rPr>
              <a:t>of Diversion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Well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Nature of Use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Irrigation </a:t>
            </a:r>
            <a:r>
              <a:rPr lang="en-US" sz="1600" dirty="0" smtClean="0">
                <a:solidFill>
                  <a:prstClr val="black"/>
                </a:solidFill>
              </a:rPr>
              <a:t>5.0 </a:t>
            </a:r>
            <a:r>
              <a:rPr lang="en-US" sz="1600" dirty="0">
                <a:solidFill>
                  <a:prstClr val="black"/>
                </a:solidFill>
              </a:rPr>
              <a:t>acres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Domestic 1 family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Stock watering </a:t>
            </a:r>
            <a:r>
              <a:rPr lang="en-US" sz="1600" dirty="0" smtClean="0">
                <a:solidFill>
                  <a:prstClr val="black"/>
                </a:solidFill>
              </a:rPr>
              <a:t>20 </a:t>
            </a:r>
            <a:r>
              <a:rPr lang="en-US" sz="1600" dirty="0">
                <a:solidFill>
                  <a:prstClr val="black"/>
                </a:solidFill>
              </a:rPr>
              <a:t>ELU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Place of Use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NE¼SE¼ of Section 10,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T 10N, R 10W, SLB&amp;M</a:t>
            </a:r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28575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u="sng" dirty="0" smtClean="0"/>
              <a:t>Actual Use</a:t>
            </a:r>
            <a:endParaRPr lang="en-US" sz="2000" u="sng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r>
              <a:rPr lang="en-US" sz="2000" dirty="0" smtClean="0"/>
              <a:t>Quantity of Water</a:t>
            </a:r>
          </a:p>
          <a:p>
            <a:r>
              <a:rPr lang="en-US" sz="2000" dirty="0" smtClean="0"/>
              <a:t>Point of Diversion</a:t>
            </a:r>
          </a:p>
          <a:p>
            <a:pPr lvl="1"/>
            <a:r>
              <a:rPr lang="en-US" sz="1600" dirty="0" smtClean="0"/>
              <a:t>Well</a:t>
            </a:r>
            <a:endParaRPr lang="en-US" sz="1600" dirty="0"/>
          </a:p>
          <a:p>
            <a:endParaRPr lang="en-US" sz="2000" dirty="0" smtClean="0"/>
          </a:p>
          <a:p>
            <a:r>
              <a:rPr lang="en-US" sz="2000" dirty="0" smtClean="0"/>
              <a:t>Nature of Use</a:t>
            </a:r>
          </a:p>
          <a:p>
            <a:pPr lvl="1"/>
            <a:r>
              <a:rPr lang="en-US" sz="1600" dirty="0" smtClean="0"/>
              <a:t>Irrigation 3.0 acres</a:t>
            </a:r>
          </a:p>
          <a:p>
            <a:pPr lvl="1"/>
            <a:r>
              <a:rPr lang="en-US" sz="1600" dirty="0" smtClean="0"/>
              <a:t>Domestic 1 family</a:t>
            </a:r>
          </a:p>
          <a:p>
            <a:pPr lvl="1"/>
            <a:r>
              <a:rPr lang="en-US" sz="1600" dirty="0" smtClean="0"/>
              <a:t>Stock watering 10 ELU</a:t>
            </a:r>
          </a:p>
          <a:p>
            <a:endParaRPr lang="en-US" sz="2000" dirty="0"/>
          </a:p>
          <a:p>
            <a:r>
              <a:rPr lang="en-US" sz="2000" dirty="0" smtClean="0"/>
              <a:t>Place of Use</a:t>
            </a:r>
            <a:endParaRPr lang="en-US" sz="2000" dirty="0"/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NE¼SE¼ of Section 10,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T 10N, R 10W, SLB&amp;M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915" y="6400800"/>
            <a:ext cx="410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ELU = Equivalent Livestock Units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14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304800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292" y="2590800"/>
            <a:ext cx="784541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</a:rPr>
              <a:t>Submit proof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</a:rPr>
              <a:t>File an extension request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</a:rPr>
              <a:t>Segregate the undeveloped portion</a:t>
            </a:r>
            <a:endParaRPr lang="en-US" sz="2800" b="1" dirty="0">
              <a:solidFill>
                <a:prstClr val="black"/>
              </a:solidFill>
            </a:endParaRP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File proof on developed portion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File an extension on segregation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543" y="838200"/>
            <a:ext cx="779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Possible Options Available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140" y="3962400"/>
            <a:ext cx="848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What to </a:t>
            </a:r>
            <a:r>
              <a:rPr lang="en-US" sz="2800" b="1" smtClean="0">
                <a:solidFill>
                  <a:prstClr val="black"/>
                </a:solidFill>
              </a:rPr>
              <a:t>review before </a:t>
            </a:r>
            <a:r>
              <a:rPr lang="en-US" sz="2800" b="1" dirty="0" smtClean="0">
                <a:solidFill>
                  <a:prstClr val="black"/>
                </a:solidFill>
              </a:rPr>
              <a:t>preparing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a proof for a municipality</a:t>
            </a:r>
          </a:p>
        </p:txBody>
      </p:sp>
      <p:pic>
        <p:nvPicPr>
          <p:cNvPr id="1028" name="Picture 4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282775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No. 1</a:t>
            </a:r>
            <a:br>
              <a:rPr lang="en-US" dirty="0" smtClean="0"/>
            </a:br>
            <a:r>
              <a:rPr lang="en-US" dirty="0" smtClean="0"/>
              <a:t>Review Water Use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239049"/>
              </p:ext>
            </p:extLst>
          </p:nvPr>
        </p:nvGraphicFramePr>
        <p:xfrm>
          <a:off x="457200" y="2209800"/>
          <a:ext cx="8229600" cy="2225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Year</a:t>
                      </a:r>
                      <a:endParaRPr lang="en-US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Amount Reported (acre-feet)</a:t>
                      </a:r>
                      <a:endParaRPr lang="en-US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29 000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27 000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r>
                        <a:rPr lang="en-US" b="1" baseline="0" dirty="0" smtClean="0"/>
                        <a:t> 000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  <a:r>
                        <a:rPr lang="en-US" b="1" baseline="0" dirty="0" smtClean="0"/>
                        <a:t> 000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26 000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0022" y="5105400"/>
            <a:ext cx="57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Highest amount reported: 30 000 acre-feet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08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alo\AppData\Local\Microsoft\Windows\Temporary Internet Files\Content.IE5\CZRM949Z\MP9004065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1" y="381000"/>
            <a:ext cx="8314899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515" y="3375546"/>
            <a:ext cx="8460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Proof of Beneficial Use of Water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(proof)</a:t>
            </a:r>
            <a:endParaRPr lang="en-US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1036" y="5638800"/>
            <a:ext cx="4701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Frank Quintana, P.E.</a:t>
            </a:r>
          </a:p>
          <a:p>
            <a:pPr algn="ctr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Thursday, April 25</a:t>
            </a:r>
            <a:r>
              <a:rPr lang="en-US" sz="24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2013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Step No. 2 (Scenario One)</a:t>
            </a:r>
            <a:br>
              <a:rPr lang="en-US" dirty="0" smtClean="0"/>
            </a:br>
            <a:r>
              <a:rPr lang="en-US" dirty="0" smtClean="0"/>
              <a:t>Review perfected and unperfected water rights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327847"/>
              </p:ext>
            </p:extLst>
          </p:nvPr>
        </p:nvGraphicFramePr>
        <p:xfrm>
          <a:off x="457200" y="2667000"/>
          <a:ext cx="8229600" cy="237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Perfected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Unperfected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Water Right Number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Quantity</a:t>
                      </a:r>
                      <a:r>
                        <a:rPr lang="en-US" sz="1400" b="1" baseline="0" dirty="0" smtClean="0"/>
                        <a:t> of Water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Water Right Number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Quantity of Water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15</a:t>
                      </a:r>
                      <a:r>
                        <a:rPr lang="en-US" sz="1400" b="1" baseline="0" dirty="0" smtClean="0"/>
                        <a:t> 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20 000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5 000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10 000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10 000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15 000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30 000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45 000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7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Step No. 2 (Scenario Two)</a:t>
            </a:r>
            <a:br>
              <a:rPr lang="en-US" dirty="0" smtClean="0"/>
            </a:br>
            <a:r>
              <a:rPr lang="en-US" dirty="0" smtClean="0"/>
              <a:t>Review perfected and unperfected water rights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943470"/>
              </p:ext>
            </p:extLst>
          </p:nvPr>
        </p:nvGraphicFramePr>
        <p:xfrm>
          <a:off x="457200" y="2667000"/>
          <a:ext cx="8229600" cy="237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Perfected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Unperfected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Water Right Number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Quantity</a:t>
                      </a:r>
                      <a:r>
                        <a:rPr lang="en-US" sz="1400" b="1" baseline="0" dirty="0" smtClean="0"/>
                        <a:t> of Water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Water Right Number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Quantity of Water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15</a:t>
                      </a:r>
                      <a:r>
                        <a:rPr lang="en-US" sz="1400" b="1" baseline="0" dirty="0" smtClean="0"/>
                        <a:t> 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20 000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5 000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10 000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</a:t>
                      </a:r>
                      <a:r>
                        <a:rPr lang="en-US" sz="1400" b="1" baseline="0" dirty="0" smtClean="0"/>
                        <a:t> 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22-2226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15 000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25</a:t>
                      </a:r>
                      <a:r>
                        <a:rPr lang="en-US" sz="1400" b="1" baseline="0" dirty="0" smtClean="0"/>
                        <a:t> 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</a:t>
                      </a:r>
                      <a:r>
                        <a:rPr lang="en-US" sz="1400" b="1" smtClean="0"/>
                        <a:t>5 </a:t>
                      </a:r>
                      <a:r>
                        <a:rPr lang="en-US" sz="1400" b="1" dirty="0" smtClean="0"/>
                        <a:t>000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304800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069" y="3352800"/>
            <a:ext cx="87238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If the amount of water reported to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the Water Use Program exceeds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the amount certificated under the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perfected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rights, a proof can be submitted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for up to the difference between the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two amounts</a:t>
            </a:r>
          </a:p>
        </p:txBody>
      </p:sp>
    </p:spTree>
    <p:extLst>
      <p:ext uri="{BB962C8B-B14F-4D97-AF65-F5344CB8AC3E}">
        <p14:creationId xmlns:p14="http://schemas.microsoft.com/office/powerpoint/2010/main" val="12344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Proofs and affidavits are evidence of ACTUAL uses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Options available when proof is due: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900" dirty="0" smtClean="0"/>
              <a:t>Submit proof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900" dirty="0" smtClean="0"/>
              <a:t>Request an extension of time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900" dirty="0" smtClean="0"/>
              <a:t>File a segregation request to separate any future</a:t>
            </a:r>
            <a:br>
              <a:rPr lang="en-US" sz="1900" dirty="0" smtClean="0"/>
            </a:br>
            <a:r>
              <a:rPr lang="en-US" sz="1900" dirty="0" smtClean="0"/>
              <a:t>development, then: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sz="1700" dirty="0" smtClean="0"/>
              <a:t>File proof on developed portion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US" sz="1700" dirty="0" smtClean="0"/>
              <a:t>File extension request on undeveloped portion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Municipal Proof review: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900" dirty="0" smtClean="0"/>
              <a:t>Review the “Water User Data” submitted to</a:t>
            </a:r>
            <a:br>
              <a:rPr lang="en-US" sz="1900" dirty="0" smtClean="0"/>
            </a:br>
            <a:r>
              <a:rPr lang="en-US" sz="1900" dirty="0" smtClean="0"/>
              <a:t>“Water Use Program” of the Division of Water Rights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900" dirty="0" smtClean="0"/>
              <a:t>Review and do an accounting of the perfected and unperfected water rights of the applicant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900" dirty="0" smtClean="0">
                <a:solidFill>
                  <a:prstClr val="black"/>
                </a:solidFill>
              </a:rPr>
              <a:t>If </a:t>
            </a:r>
            <a:r>
              <a:rPr lang="en-US" sz="1900" dirty="0">
                <a:solidFill>
                  <a:prstClr val="black"/>
                </a:solidFill>
              </a:rPr>
              <a:t>the amount of water reported </a:t>
            </a:r>
            <a:r>
              <a:rPr lang="en-US" sz="1900" dirty="0" smtClean="0">
                <a:solidFill>
                  <a:prstClr val="black"/>
                </a:solidFill>
              </a:rPr>
              <a:t>to the </a:t>
            </a:r>
            <a:r>
              <a:rPr lang="en-US" sz="1900" dirty="0">
                <a:solidFill>
                  <a:prstClr val="black"/>
                </a:solidFill>
              </a:rPr>
              <a:t>Water </a:t>
            </a:r>
            <a:r>
              <a:rPr lang="en-US" sz="1900" dirty="0" smtClean="0">
                <a:solidFill>
                  <a:prstClr val="black"/>
                </a:solidFill>
              </a:rPr>
              <a:t>Use</a:t>
            </a:r>
            <a:br>
              <a:rPr lang="en-US" sz="1900" dirty="0" smtClean="0">
                <a:solidFill>
                  <a:prstClr val="black"/>
                </a:solidFill>
              </a:rPr>
            </a:br>
            <a:r>
              <a:rPr lang="en-US" sz="1900" dirty="0" smtClean="0">
                <a:solidFill>
                  <a:prstClr val="black"/>
                </a:solidFill>
              </a:rPr>
              <a:t>Program exceeds the </a:t>
            </a:r>
            <a:r>
              <a:rPr lang="en-US" sz="1900" dirty="0">
                <a:solidFill>
                  <a:prstClr val="black"/>
                </a:solidFill>
              </a:rPr>
              <a:t>amount certificated under the</a:t>
            </a:r>
            <a:br>
              <a:rPr lang="en-US" sz="1900" dirty="0">
                <a:solidFill>
                  <a:prstClr val="black"/>
                </a:solidFill>
              </a:rPr>
            </a:br>
            <a:r>
              <a:rPr lang="en-US" sz="1900" dirty="0">
                <a:solidFill>
                  <a:prstClr val="black"/>
                </a:solidFill>
              </a:rPr>
              <a:t>perfected rights, a proof can be </a:t>
            </a:r>
            <a:r>
              <a:rPr lang="en-US" sz="1900" dirty="0" smtClean="0">
                <a:solidFill>
                  <a:prstClr val="black"/>
                </a:solidFill>
              </a:rPr>
              <a:t>submitted for </a:t>
            </a:r>
            <a:r>
              <a:rPr lang="en-US" sz="1900" dirty="0">
                <a:solidFill>
                  <a:prstClr val="black"/>
                </a:solidFill>
              </a:rPr>
              <a:t>up </a:t>
            </a:r>
            <a:r>
              <a:rPr lang="en-US" sz="1900" dirty="0" smtClean="0">
                <a:solidFill>
                  <a:prstClr val="black"/>
                </a:solidFill>
              </a:rPr>
              <a:t>to</a:t>
            </a:r>
            <a:br>
              <a:rPr lang="en-US" sz="1900" dirty="0" smtClean="0">
                <a:solidFill>
                  <a:prstClr val="black"/>
                </a:solidFill>
              </a:rPr>
            </a:br>
            <a:r>
              <a:rPr lang="en-US" sz="1900" dirty="0" smtClean="0">
                <a:solidFill>
                  <a:prstClr val="black"/>
                </a:solidFill>
              </a:rPr>
              <a:t>the </a:t>
            </a:r>
            <a:r>
              <a:rPr lang="en-US" sz="1900" dirty="0">
                <a:solidFill>
                  <a:prstClr val="black"/>
                </a:solidFill>
              </a:rPr>
              <a:t>difference between </a:t>
            </a:r>
            <a:r>
              <a:rPr lang="en-US" sz="1900" dirty="0" smtClean="0">
                <a:solidFill>
                  <a:prstClr val="black"/>
                </a:solidFill>
              </a:rPr>
              <a:t>the two </a:t>
            </a:r>
            <a:r>
              <a:rPr lang="en-US" sz="1900" dirty="0">
                <a:solidFill>
                  <a:prstClr val="black"/>
                </a:solidFill>
              </a:rPr>
              <a:t>amounts</a:t>
            </a:r>
          </a:p>
          <a:p>
            <a:pPr marL="857250" lvl="1" indent="-457200">
              <a:buFont typeface="+mj-lt"/>
              <a:buAutoNum type="alphaLcParenR"/>
            </a:pPr>
            <a:endParaRPr lang="en-US" sz="1800" dirty="0" smtClean="0"/>
          </a:p>
          <a:p>
            <a:pPr marL="857250" lvl="1" indent="-457200">
              <a:buFont typeface="+mj-lt"/>
              <a:buAutoNum type="alphaLcParenR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065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140" y="2819400"/>
            <a:ext cx="8487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What is proof?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What options does the applicant</a:t>
            </a:r>
            <a:br>
              <a:rPr lang="en-US" sz="2800" b="1" dirty="0" smtClean="0"/>
            </a:br>
            <a:r>
              <a:rPr lang="en-US" sz="2800" b="1" dirty="0" smtClean="0"/>
              <a:t>have when proof is due?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What to </a:t>
            </a:r>
            <a:r>
              <a:rPr lang="en-US" sz="2800" b="1" smtClean="0"/>
              <a:t>review before preparing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 proof for a municipality</a:t>
            </a:r>
          </a:p>
        </p:txBody>
      </p:sp>
      <p:pic>
        <p:nvPicPr>
          <p:cNvPr id="1028" name="Picture 4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282775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8782" y="685800"/>
            <a:ext cx="4546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Topics to cover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304800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6607" y="3756734"/>
            <a:ext cx="6870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What is proof of beneficial use of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water?</a:t>
            </a:r>
          </a:p>
        </p:txBody>
      </p:sp>
    </p:spTree>
    <p:extLst>
      <p:ext uri="{BB962C8B-B14F-4D97-AF65-F5344CB8AC3E}">
        <p14:creationId xmlns:p14="http://schemas.microsoft.com/office/powerpoint/2010/main" val="33541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</a:t>
            </a:r>
            <a:br>
              <a:rPr lang="en-US" sz="3200" dirty="0" smtClean="0"/>
            </a:br>
            <a:r>
              <a:rPr lang="en-US" sz="3200" dirty="0" smtClean="0"/>
              <a:t>Water Right Number 22-2222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ln w="28575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400" u="sng" dirty="0" smtClean="0"/>
              <a:t>Application = Proposal</a:t>
            </a:r>
            <a:endParaRPr lang="en-US" sz="2000" u="sng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r>
              <a:rPr lang="en-US" sz="2600" dirty="0" smtClean="0"/>
              <a:t>Quantity of Water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Point of Diversion</a:t>
            </a:r>
            <a:endParaRPr lang="en-US" sz="1900" dirty="0" smtClean="0"/>
          </a:p>
          <a:p>
            <a:pPr lvl="1"/>
            <a:r>
              <a:rPr lang="en-US" sz="1900" dirty="0" smtClean="0"/>
              <a:t>Water source (well, spring, river, etc)</a:t>
            </a:r>
          </a:p>
          <a:p>
            <a:pPr lvl="1"/>
            <a:r>
              <a:rPr lang="en-US" sz="1900" dirty="0" smtClean="0"/>
              <a:t>Location</a:t>
            </a:r>
          </a:p>
          <a:p>
            <a:pPr lvl="1"/>
            <a:r>
              <a:rPr lang="en-US" sz="1900" dirty="0" smtClean="0"/>
              <a:t>Diverting </a:t>
            </a:r>
            <a:r>
              <a:rPr lang="en-US" sz="1900" dirty="0" smtClean="0"/>
              <a:t>works</a:t>
            </a:r>
          </a:p>
          <a:p>
            <a:pPr lvl="1"/>
            <a:r>
              <a:rPr lang="en-US" sz="1900" dirty="0" smtClean="0"/>
              <a:t>Flow</a:t>
            </a:r>
            <a:endParaRPr lang="en-US" sz="19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Nature of Use</a:t>
            </a:r>
          </a:p>
          <a:p>
            <a:pPr lvl="1"/>
            <a:r>
              <a:rPr lang="en-US" sz="1900" dirty="0" smtClean="0"/>
              <a:t>Irrigation 5.0 acres</a:t>
            </a:r>
          </a:p>
          <a:p>
            <a:pPr lvl="1"/>
            <a:r>
              <a:rPr lang="en-US" sz="1900" dirty="0" smtClean="0"/>
              <a:t>Domestic 1 family</a:t>
            </a:r>
          </a:p>
          <a:p>
            <a:pPr lvl="1"/>
            <a:r>
              <a:rPr lang="en-US" sz="1900" dirty="0" smtClean="0"/>
              <a:t>Stock watering 20 ELU</a:t>
            </a:r>
          </a:p>
          <a:p>
            <a:endParaRPr lang="en-US" sz="2600" dirty="0" smtClean="0"/>
          </a:p>
          <a:p>
            <a:r>
              <a:rPr lang="en-US" sz="2600" dirty="0" smtClean="0"/>
              <a:t>Place of Use</a:t>
            </a:r>
          </a:p>
          <a:p>
            <a:pPr lvl="1"/>
            <a:r>
              <a:rPr lang="en-US" sz="1900" dirty="0" smtClean="0"/>
              <a:t>NE¼SE¼ of Section 10,</a:t>
            </a:r>
            <a:br>
              <a:rPr lang="en-US" sz="1900" dirty="0" smtClean="0"/>
            </a:br>
            <a:r>
              <a:rPr lang="en-US" sz="1900" dirty="0" smtClean="0"/>
              <a:t>T 10N, R 10W, SLB&amp;M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915" y="6400800"/>
            <a:ext cx="410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ELU = Equivalent Livestock Units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001" y="2362199"/>
            <a:ext cx="84759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/>
              <a:t> </a:t>
            </a:r>
            <a:r>
              <a:rPr lang="en-US" sz="2800" b="1" dirty="0" smtClean="0"/>
              <a:t>Application to Appropriate Water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 Change Application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Based on existing water right(s)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Based on shares of stock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/>
              <a:t> Exchange Application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Based on a valid contract</a:t>
            </a:r>
            <a:endParaRPr lang="en-US" sz="3200" b="1" dirty="0" smtClean="0"/>
          </a:p>
        </p:txBody>
      </p:sp>
      <p:pic>
        <p:nvPicPr>
          <p:cNvPr id="1028" name="Picture 4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282775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766" y="685800"/>
            <a:ext cx="840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3 Applications Require Proof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297" y="3352800"/>
            <a:ext cx="7199407" cy="1944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When the State Engineer approves</a:t>
            </a:r>
            <a:br>
              <a:rPr lang="en-US" sz="2800" b="1" dirty="0" smtClean="0"/>
            </a:br>
            <a:r>
              <a:rPr lang="en-US" sz="2800" b="1" dirty="0" smtClean="0"/>
              <a:t>an application, he stipulates</a:t>
            </a:r>
            <a:br>
              <a:rPr lang="en-US" sz="2800" b="1" dirty="0" smtClean="0"/>
            </a:br>
            <a:r>
              <a:rPr lang="en-US" sz="2800" b="1" dirty="0" smtClean="0"/>
              <a:t>a proof-due date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96446"/>
            <a:ext cx="84740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3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512" y="3886200"/>
            <a:ext cx="4834977" cy="1297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There are two forms to</a:t>
            </a:r>
            <a:br>
              <a:rPr lang="en-US" sz="2800" b="1" dirty="0" smtClean="0"/>
            </a:br>
            <a:r>
              <a:rPr lang="en-US" sz="2800" b="1" dirty="0" smtClean="0"/>
              <a:t>submit proof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04798"/>
            <a:ext cx="84740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4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lo\AppData\Local\Microsoft\Windows\Temporary Internet Files\Content.IE5\8Y72KS1Y\MP900431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304800"/>
            <a:ext cx="8475997" cy="19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1451" y="2743200"/>
            <a:ext cx="682109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smtClean="0"/>
              <a:t>Form No.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Proof of Beneficial Use of Water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A professional engineer</a:t>
            </a:r>
            <a:br>
              <a:rPr lang="en-US" sz="2800" b="1" dirty="0" smtClean="0"/>
            </a:br>
            <a:r>
              <a:rPr lang="en-US" sz="2800" b="1" dirty="0" smtClean="0"/>
              <a:t>or surveyor must prepare it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Applicable to ALL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1275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562</Words>
  <Application>Microsoft Office PowerPoint</Application>
  <PresentationFormat>On-screen Show (4:3)</PresentationFormat>
  <Paragraphs>205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Example Water Right Number 22-2222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Water Right Number 22-2222</vt:lpstr>
      <vt:lpstr>PowerPoint Presentation</vt:lpstr>
      <vt:lpstr>Example Water Right Number 22-2222</vt:lpstr>
      <vt:lpstr>Example Water Right Number 22-2222</vt:lpstr>
      <vt:lpstr>PowerPoint Presentation</vt:lpstr>
      <vt:lpstr>PowerPoint Presentation</vt:lpstr>
      <vt:lpstr>Step No. 1 Review Water Use Data</vt:lpstr>
      <vt:lpstr>Step No. 2 (Scenario One) Review perfected and unperfected water rights</vt:lpstr>
      <vt:lpstr>Step No. 2 (Scenario Two) Review perfected and unperfected water rights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Lalo</dc:creator>
  <cp:lastModifiedBy>Lazaro F. (Frank) Quintana</cp:lastModifiedBy>
  <cp:revision>77</cp:revision>
  <cp:lastPrinted>2013-04-24T13:54:42Z</cp:lastPrinted>
  <dcterms:created xsi:type="dcterms:W3CDTF">2013-04-21T18:26:45Z</dcterms:created>
  <dcterms:modified xsi:type="dcterms:W3CDTF">2013-04-24T17:46:02Z</dcterms:modified>
</cp:coreProperties>
</file>